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83" r:id="rId3"/>
    <p:sldId id="259" r:id="rId4"/>
    <p:sldId id="258" r:id="rId5"/>
    <p:sldId id="272" r:id="rId6"/>
    <p:sldId id="277" r:id="rId7"/>
    <p:sldId id="260" r:id="rId8"/>
    <p:sldId id="263" r:id="rId9"/>
    <p:sldId id="285" r:id="rId10"/>
    <p:sldId id="286" r:id="rId11"/>
    <p:sldId id="287" r:id="rId12"/>
    <p:sldId id="288" r:id="rId13"/>
    <p:sldId id="261" r:id="rId14"/>
    <p:sldId id="284" r:id="rId15"/>
    <p:sldId id="278" r:id="rId16"/>
  </p:sldIdLst>
  <p:sldSz cx="9144000" cy="5143500" type="screen16x9"/>
  <p:notesSz cx="6858000" cy="9144000"/>
  <p:embeddedFontLst>
    <p:embeddedFont>
      <p:font typeface="Titillium Web" panose="020B0604020202020204" charset="0"/>
      <p:regular r:id="rId18"/>
      <p:bold r:id="rId19"/>
      <p:italic r:id="rId20"/>
      <p:boldItalic r:id="rId21"/>
    </p:embeddedFont>
    <p:embeddedFont>
      <p:font typeface="Titillium Web Extra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81D59-D8BB-46D5-B529-8A7B65442F12}">
  <a:tblStyle styleId="{D0881D59-D8BB-46D5-B529-8A7B65442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0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nolin804/project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411480" y="563880"/>
            <a:ext cx="8336279" cy="423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Publication Rates:</a:t>
            </a:r>
            <a:br>
              <a:rPr lang="en-US" dirty="0"/>
            </a:br>
            <a:r>
              <a:rPr lang="en-US" dirty="0"/>
              <a:t>Analysis of Faculty Research @ UR[</a:t>
            </a:r>
            <a:r>
              <a:rPr lang="en-US" dirty="0" err="1"/>
              <a:t>ichmond</a:t>
            </a:r>
            <a:r>
              <a:rPr lang="en-US" dirty="0"/>
              <a:t>]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2000" dirty="0"/>
              <a:t>Data Analytics Bootcamp, Project 1</a:t>
            </a:r>
            <a:br>
              <a:rPr lang="en-US" sz="2000" dirty="0"/>
            </a:br>
            <a:r>
              <a:rPr lang="en-US" sz="2000" dirty="0"/>
              <a:t>Kristine Nolin and Carol Wittig</a:t>
            </a:r>
            <a:br>
              <a:rPr lang="en-US" sz="2000" dirty="0"/>
            </a:br>
            <a:r>
              <a:rPr lang="en-US" sz="2000" dirty="0"/>
              <a:t>June 15,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CFD1-E114-4EEF-871B-0FE2952F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Publications By Year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E876F-E79E-47CA-8B08-7DF10C6BA5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28B5-7AE1-4166-94D0-332DC3CB3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9037" r="5110" b="7704"/>
          <a:stretch/>
        </p:blipFill>
        <p:spPr>
          <a:xfrm>
            <a:off x="5203295" y="262025"/>
            <a:ext cx="3383280" cy="4801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39BC1-76D8-42DA-8AC0-266C275F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1" y="1124271"/>
            <a:ext cx="499223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B46A-4F0B-46A3-B14F-09597C24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-1"/>
            <a:ext cx="7991335" cy="716400"/>
          </a:xfrm>
        </p:spPr>
        <p:txBody>
          <a:bodyPr/>
          <a:lstStyle/>
          <a:p>
            <a:r>
              <a:rPr lang="en-US" dirty="0"/>
              <a:t>Top 10 Authors – Number of Journal Publications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EE8DF-2754-4238-B8DF-D3FE957A0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68E5-D8D6-428B-A7DD-C2E22104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67740"/>
            <a:ext cx="3505352" cy="2352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1F788-E059-4876-9817-9D2AC6E0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67" y="2651230"/>
            <a:ext cx="5170853" cy="20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5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65530-FCEC-4E4A-B8C3-80058834E1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8060DB-FA09-4853-849A-EB512E154B11}"/>
              </a:ext>
            </a:extLst>
          </p:cNvPr>
          <p:cNvSpPr txBox="1">
            <a:spLocks/>
          </p:cNvSpPr>
          <p:nvPr/>
        </p:nvSpPr>
        <p:spPr>
          <a:xfrm>
            <a:off x="503800" y="0"/>
            <a:ext cx="7991335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dirty="0"/>
              <a:t>Top 10 Authors – Total # of Journal Publications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B737B-6466-430A-8848-7CD37556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9" y="1025578"/>
            <a:ext cx="3189521" cy="2109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BA8F7-DB44-4C96-A7C6-1EF216D4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6" y="2490164"/>
            <a:ext cx="5547335" cy="22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2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BUT…Who &amp; What Do These Counts Miss?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116050"/>
            <a:ext cx="4256351" cy="996515"/>
          </a:xfrm>
        </p:spPr>
        <p:txBody>
          <a:bodyPr/>
          <a:lstStyle/>
          <a:p>
            <a:r>
              <a:rPr lang="en-US" dirty="0"/>
              <a:t>Web of Science Includes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F8FAB3B-5B11-4124-AB1B-82C8B081A258}"/>
              </a:ext>
            </a:extLst>
          </p:cNvPr>
          <p:cNvSpPr/>
          <p:nvPr/>
        </p:nvSpPr>
        <p:spPr>
          <a:xfrm rot="10800000">
            <a:off x="4097689" y="1450864"/>
            <a:ext cx="2177284" cy="2326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en-US" dirty="0"/>
              <a:t>Science &amp; STEM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15124CF-3F61-4D4F-9E75-56AA8B265155}"/>
              </a:ext>
            </a:extLst>
          </p:cNvPr>
          <p:cNvSpPr/>
          <p:nvPr/>
        </p:nvSpPr>
        <p:spPr>
          <a:xfrm>
            <a:off x="6409291" y="1514988"/>
            <a:ext cx="2177284" cy="2326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Humanities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7B214A-8CC3-4156-AF82-4B7AE172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BUT…Who &amp; What Do These Counts Miss?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61367-E9F5-45FB-B127-B8C2CA561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24" y="2253210"/>
            <a:ext cx="4256351" cy="996515"/>
          </a:xfrm>
        </p:spPr>
        <p:txBody>
          <a:bodyPr/>
          <a:lstStyle/>
          <a:p>
            <a:r>
              <a:rPr lang="en-US" dirty="0"/>
              <a:t>And…Where’s Kristine?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9EAB3-538B-4F86-B4FE-92EA08E6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29" y="1499882"/>
            <a:ext cx="4469946" cy="2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498828" y="208014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Questions?</a:t>
            </a:r>
            <a:endParaRPr sz="6000" dirty="0"/>
          </a:p>
        </p:txBody>
      </p:sp>
      <p:pic>
        <p:nvPicPr>
          <p:cNvPr id="1014" name="Google Shape;1014;p37"/>
          <p:cNvPicPr preferRelativeResize="0"/>
          <p:nvPr/>
        </p:nvPicPr>
        <p:blipFill rotWithShape="1">
          <a:blip r:embed="rId3">
            <a:alphaModFix/>
          </a:blip>
          <a:srcRect l="29032" t="-74" r="24357" b="6947"/>
          <a:stretch/>
        </p:blipFill>
        <p:spPr>
          <a:xfrm>
            <a:off x="5546725" y="544875"/>
            <a:ext cx="3039850" cy="404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93CA3-94A5-4C17-94E8-698A5567A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0FE67-9315-48D6-A349-5F829D606F04}"/>
              </a:ext>
            </a:extLst>
          </p:cNvPr>
          <p:cNvSpPr/>
          <p:nvPr/>
        </p:nvSpPr>
        <p:spPr>
          <a:xfrm>
            <a:off x="1637728" y="1157200"/>
            <a:ext cx="67132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Questions and Motivation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Data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Exploration and Cleanup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Analysis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Implications of our Findings</a:t>
            </a:r>
          </a:p>
          <a:p>
            <a:pPr marL="342900" lvl="3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Lato"/>
              </a:rPr>
              <a:t>Limitations of Data 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30CAD-81F6-4EF8-BA63-32CACF109D4C}"/>
              </a:ext>
            </a:extLst>
          </p:cNvPr>
          <p:cNvSpPr/>
          <p:nvPr/>
        </p:nvSpPr>
        <p:spPr>
          <a:xfrm>
            <a:off x="342936" y="262025"/>
            <a:ext cx="7658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tillium Web" panose="020B0604020202020204" charset="0"/>
              </a:rPr>
              <a:t>OUTLINE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399024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3C92D-ABD5-4751-984F-F1AB8956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" y="1163085"/>
            <a:ext cx="4903532" cy="2739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39FD6-31D1-467B-9764-67711A0F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55" y="900475"/>
            <a:ext cx="2966018" cy="192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5E537-61EE-4B93-85A1-5265E93A0A6F}"/>
              </a:ext>
            </a:extLst>
          </p:cNvPr>
          <p:cNvSpPr txBox="1"/>
          <p:nvPr/>
        </p:nvSpPr>
        <p:spPr>
          <a:xfrm>
            <a:off x="692003" y="3942695"/>
            <a:ext cx="379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tillium Web" panose="020B0604020202020204" charset="0"/>
              </a:rPr>
              <a:t>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4BF8A-15E5-4D9D-98D5-6959B41F0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550" y="3014843"/>
            <a:ext cx="3796429" cy="18161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99140" y="203722"/>
            <a:ext cx="435574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Questions</a:t>
            </a:r>
            <a:endParaRPr sz="3600"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876CA-0233-497F-8271-21CE60CA2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" y="962062"/>
            <a:ext cx="4770120" cy="388624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prolific are UR faculty in journal scholarship?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journal articles do UR faculty publish?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do they publish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authors (departments) publish the most?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Who &amp; what do these counts miss?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1AAD0-31CC-44FE-812D-89967CDE0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5" r="-97"/>
          <a:stretch/>
        </p:blipFill>
        <p:spPr>
          <a:xfrm>
            <a:off x="5184687" y="991571"/>
            <a:ext cx="3784053" cy="3160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Data</a:t>
            </a:r>
            <a:endParaRPr dirty="0"/>
          </a:p>
        </p:txBody>
      </p:sp>
      <p:sp>
        <p:nvSpPr>
          <p:cNvPr id="946" name="Google Shape;946;p3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47" name="Google Shape;947;p31"/>
          <p:cNvGrpSpPr/>
          <p:nvPr/>
        </p:nvGrpSpPr>
        <p:grpSpPr>
          <a:xfrm>
            <a:off x="4118998" y="1623691"/>
            <a:ext cx="3175786" cy="3346166"/>
            <a:chOff x="5632317" y="1189775"/>
            <a:chExt cx="3305700" cy="3483050"/>
          </a:xfrm>
        </p:grpSpPr>
        <p:sp>
          <p:nvSpPr>
            <p:cNvPr id="948" name="Google Shape;948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  <a:alpha val="5346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3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9" name="Google Shape;949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Manipulate and Analyze Data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</a:t>
              </a:r>
              <a:r>
                <a:rPr lang="en-US" sz="1200" dirty="0" err="1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GroupBy</a:t>
              </a: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!!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-Bar Charts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-Line Graphs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-Pie Chart</a:t>
              </a:r>
              <a:endParaRPr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950" name="Google Shape;950;p31"/>
          <p:cNvGrpSpPr/>
          <p:nvPr/>
        </p:nvGrpSpPr>
        <p:grpSpPr>
          <a:xfrm>
            <a:off x="222838" y="1623691"/>
            <a:ext cx="2976665" cy="3346166"/>
            <a:chOff x="231954" y="1189775"/>
            <a:chExt cx="3098434" cy="3483050"/>
          </a:xfrm>
        </p:grpSpPr>
        <p:sp>
          <p:nvSpPr>
            <p:cNvPr id="951" name="Google Shape;951;p31"/>
            <p:cNvSpPr/>
            <p:nvPr/>
          </p:nvSpPr>
          <p:spPr>
            <a:xfrm>
              <a:off x="231954" y="1189775"/>
              <a:ext cx="3098434" cy="669000"/>
            </a:xfrm>
            <a:prstGeom prst="homePlate">
              <a:avLst>
                <a:gd name="adj" fmla="val 50000"/>
              </a:avLst>
            </a:prstGeom>
            <a:solidFill>
              <a:schemeClr val="accent1">
                <a:lumMod val="75000"/>
                <a:alpha val="1115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1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2" name="Google Shape;952;p31"/>
            <p:cNvSpPr txBox="1"/>
            <p:nvPr/>
          </p:nvSpPr>
          <p:spPr>
            <a:xfrm>
              <a:off x="396587" y="2057125"/>
              <a:ext cx="2494974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Locating data:</a:t>
              </a:r>
            </a:p>
            <a:p>
              <a:pPr lvl="1"/>
              <a:r>
                <a:rPr lang="en-US" dirty="0" err="1">
                  <a:solidFill>
                    <a:schemeClr val="bg1"/>
                  </a:solidFill>
                </a:rPr>
                <a:t>CrossRef</a:t>
              </a:r>
              <a:r>
                <a:rPr lang="en-US" dirty="0">
                  <a:solidFill>
                    <a:schemeClr val="bg1"/>
                  </a:solidFill>
                </a:rPr>
                <a:t> API data: 6m</a:t>
              </a:r>
            </a:p>
            <a:p>
              <a:pPr lvl="1"/>
              <a:r>
                <a:rPr lang="en-US" dirty="0">
                  <a:solidFill>
                    <a:schemeClr val="bg1"/>
                  </a:solidFill>
                </a:rPr>
                <a:t>Missing data fields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Another data source needed…</a:t>
              </a:r>
            </a:p>
          </p:txBody>
        </p:sp>
      </p:grpSp>
      <p:grpSp>
        <p:nvGrpSpPr>
          <p:cNvPr id="953" name="Google Shape;953;p31"/>
          <p:cNvGrpSpPr/>
          <p:nvPr/>
        </p:nvGrpSpPr>
        <p:grpSpPr>
          <a:xfrm>
            <a:off x="1957852" y="1623691"/>
            <a:ext cx="3175786" cy="3346166"/>
            <a:chOff x="2944204" y="1189775"/>
            <a:chExt cx="3305700" cy="3483050"/>
          </a:xfrm>
        </p:grpSpPr>
        <p:sp>
          <p:nvSpPr>
            <p:cNvPr id="954" name="Google Shape;954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  <a:alpha val="35000"/>
              </a:schemeClr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STEP 2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5" name="Google Shape;955;p31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Use Web of Science – 4,700  - CSV import</a:t>
              </a:r>
            </a:p>
          </p:txBody>
        </p:sp>
      </p:grpSp>
      <p:sp>
        <p:nvSpPr>
          <p:cNvPr id="13" name="Google Shape;948;p31">
            <a:extLst>
              <a:ext uri="{FF2B5EF4-FFF2-40B4-BE49-F238E27FC236}">
                <a16:creationId xmlns:a16="http://schemas.microsoft.com/office/drawing/2014/main" id="{BA21CB6E-CC59-420A-B883-EADBB2B1A370}"/>
              </a:ext>
            </a:extLst>
          </p:cNvPr>
          <p:cNvSpPr/>
          <p:nvPr/>
        </p:nvSpPr>
        <p:spPr>
          <a:xfrm>
            <a:off x="6685108" y="1623691"/>
            <a:ext cx="2358997" cy="642708"/>
          </a:xfrm>
          <a:prstGeom prst="chevron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53460"/>
            </a:schemeClr>
          </a:solidFill>
          <a:ln>
            <a:solidFill>
              <a:srgbClr val="FFFF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   STEP 3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" name="Google Shape;949;p31">
            <a:extLst>
              <a:ext uri="{FF2B5EF4-FFF2-40B4-BE49-F238E27FC236}">
                <a16:creationId xmlns:a16="http://schemas.microsoft.com/office/drawing/2014/main" id="{5227F68C-8FBC-4337-98D5-A76514876841}"/>
              </a:ext>
            </a:extLst>
          </p:cNvPr>
          <p:cNvSpPr txBox="1"/>
          <p:nvPr/>
        </p:nvSpPr>
        <p:spPr>
          <a:xfrm>
            <a:off x="6895788" y="2456954"/>
            <a:ext cx="2148317" cy="238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Realize all that isn’t there!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220154" y="535925"/>
            <a:ext cx="3158137" cy="39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 err="1">
                <a:solidFill>
                  <a:schemeClr val="lt1"/>
                </a:solidFill>
                <a:latin typeface="Titillium Web ExtraLight"/>
                <a:sym typeface="Titillium Web ExtraLight"/>
              </a:rPr>
              <a:t>CrossRef</a:t>
            </a: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endParaRPr lang="en-US" sz="3000" b="1" dirty="0">
              <a:solidFill>
                <a:schemeClr val="lt1"/>
              </a:solidFill>
              <a:latin typeface="Titillium Web ExtraLight"/>
              <a:sym typeface="Titillium Web ExtraLight"/>
            </a:endParaRPr>
          </a:p>
          <a:p>
            <a:pPr indent="-457200">
              <a:spcBef>
                <a:spcPts val="0"/>
              </a:spcBef>
            </a:pPr>
            <a:r>
              <a:rPr lang="en-US" sz="3000" b="1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Web of Science</a:t>
            </a: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9468B-5820-4DEB-96C0-2E446D40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785" y="1129062"/>
            <a:ext cx="2019425" cy="2589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41A84-FCDB-4A65-8522-13481ED291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53" t="12515"/>
          <a:stretch/>
        </p:blipFill>
        <p:spPr>
          <a:xfrm>
            <a:off x="6154351" y="1082239"/>
            <a:ext cx="2081332" cy="258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364450" y="35652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is published?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173950" y="1584990"/>
            <a:ext cx="43447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Journals indexed in Web of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1976-present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Affiliation: University of Richmond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5037251" y="1584990"/>
            <a:ext cx="3734679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4,708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4BA6C-6169-4D8D-9181-925DCE54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5" t="18408" r="27222" b="-4551"/>
          <a:stretch/>
        </p:blipFill>
        <p:spPr>
          <a:xfrm>
            <a:off x="1370730" y="2810481"/>
            <a:ext cx="3147930" cy="20221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2"/>
          <p:cNvSpPr txBox="1">
            <a:spLocks noGrp="1"/>
          </p:cNvSpPr>
          <p:nvPr>
            <p:ph type="body" idx="1"/>
          </p:nvPr>
        </p:nvSpPr>
        <p:spPr>
          <a:xfrm>
            <a:off x="259080" y="1402398"/>
            <a:ext cx="4512116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JOURNAL Information: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What journals are faculty publishing in?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different journals are there?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How many articles are published in each journal?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Analysis</a:t>
            </a:r>
            <a:endParaRPr sz="3600" dirty="0"/>
          </a:p>
        </p:txBody>
      </p:sp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4771196" y="1356519"/>
            <a:ext cx="4113723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AUTHOR Information:</a:t>
            </a:r>
          </a:p>
          <a:p>
            <a:pPr marL="800100" lvl="1" indent="-342900"/>
            <a:r>
              <a:rPr lang="en-US" sz="1800" dirty="0"/>
              <a:t>What authors (departments) publish the most?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3" name="Google Shape;843;p2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350FBF6-BE9C-43C9-80C6-2F0AFD359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978" y="4205881"/>
            <a:ext cx="461393" cy="536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89CB85-C859-4E13-8369-0C2C7BDF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4" y="99192"/>
            <a:ext cx="7686000" cy="716400"/>
          </a:xfrm>
        </p:spPr>
        <p:txBody>
          <a:bodyPr/>
          <a:lstStyle/>
          <a:p>
            <a:r>
              <a:rPr lang="en-US" dirty="0"/>
              <a:t>Top 10 Journal Titles By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E585-A6CA-462C-9315-EB6C6AB175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6F81A-0215-4A1A-8D9B-F0CC921F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92" y="46297"/>
            <a:ext cx="1240043" cy="252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3DE02-60EF-4C3D-9655-DC0CB96B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5" y="944880"/>
            <a:ext cx="2960997" cy="3798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72170-B349-43B4-BBC2-B3E2E2AB9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780" y="2571750"/>
            <a:ext cx="5821655" cy="24683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35EC72-017C-4141-A90A-79E0E21178EA}"/>
              </a:ext>
            </a:extLst>
          </p:cNvPr>
          <p:cNvSpPr txBox="1"/>
          <p:nvPr/>
        </p:nvSpPr>
        <p:spPr>
          <a:xfrm flipH="1">
            <a:off x="7565495" y="1152394"/>
            <a:ext cx="1177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Oops…all journals isn’t a pretty visual…</a:t>
            </a:r>
          </a:p>
        </p:txBody>
      </p:sp>
    </p:spTree>
    <p:extLst>
      <p:ext uri="{BB962C8B-B14F-4D97-AF65-F5344CB8AC3E}">
        <p14:creationId xmlns:p14="http://schemas.microsoft.com/office/powerpoint/2010/main" val="349312513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288</Words>
  <Application>Microsoft Office PowerPoint</Application>
  <PresentationFormat>On-screen Show (16:9)</PresentationFormat>
  <Paragraphs>82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Titillium Web</vt:lpstr>
      <vt:lpstr>Titillium Web ExtraLight</vt:lpstr>
      <vt:lpstr>Arial</vt:lpstr>
      <vt:lpstr>Thaliard template</vt:lpstr>
      <vt:lpstr>Publication Rates: Analysis of Faculty Research @ UR[ichmond]   Data Analytics Bootcamp, Project 1 Kristine Nolin and Carol Wittig June 15, 2019</vt:lpstr>
      <vt:lpstr>PowerPoint Presentation</vt:lpstr>
      <vt:lpstr>PowerPoint Presentation</vt:lpstr>
      <vt:lpstr>Questions</vt:lpstr>
      <vt:lpstr>Getting Started with Data</vt:lpstr>
      <vt:lpstr>PowerPoint Presentation</vt:lpstr>
      <vt:lpstr>How much is published?</vt:lpstr>
      <vt:lpstr>Analysis</vt:lpstr>
      <vt:lpstr>Top 10 Journal Titles By Publication</vt:lpstr>
      <vt:lpstr>Total Publications By Year</vt:lpstr>
      <vt:lpstr>Top 10 Authors – Number of Journal Publications</vt:lpstr>
      <vt:lpstr>PowerPoint Presentation</vt:lpstr>
      <vt:lpstr>BUT…Who &amp; What Do These Counts Miss?</vt:lpstr>
      <vt:lpstr>BUT…Who &amp; What Do These Counts Miss?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Wittig, Carol</cp:lastModifiedBy>
  <cp:revision>17</cp:revision>
  <dcterms:modified xsi:type="dcterms:W3CDTF">2019-06-11T01:13:48Z</dcterms:modified>
</cp:coreProperties>
</file>